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8"/>
  </p:handoutMasterIdLst>
  <p:sldIdLst>
    <p:sldId id="256" r:id="rId2"/>
    <p:sldId id="257" r:id="rId3"/>
    <p:sldId id="285" r:id="rId4"/>
    <p:sldId id="273" r:id="rId5"/>
    <p:sldId id="270" r:id="rId6"/>
    <p:sldId id="269" r:id="rId7"/>
    <p:sldId id="276" r:id="rId8"/>
    <p:sldId id="287" r:id="rId9"/>
    <p:sldId id="259" r:id="rId10"/>
    <p:sldId id="260" r:id="rId11"/>
    <p:sldId id="268" r:id="rId12"/>
    <p:sldId id="261" r:id="rId13"/>
    <p:sldId id="262" r:id="rId14"/>
    <p:sldId id="263" r:id="rId15"/>
    <p:sldId id="264" r:id="rId16"/>
    <p:sldId id="265" r:id="rId17"/>
    <p:sldId id="275" r:id="rId18"/>
    <p:sldId id="272" r:id="rId19"/>
    <p:sldId id="278" r:id="rId20"/>
    <p:sldId id="277" r:id="rId21"/>
    <p:sldId id="281" r:id="rId22"/>
    <p:sldId id="284" r:id="rId23"/>
    <p:sldId id="280" r:id="rId24"/>
    <p:sldId id="283" r:id="rId25"/>
    <p:sldId id="271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4E1A24E-1EFC-D2E9-9B97-DD2276551332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The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Defacto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OCI Runtime Spec: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runc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CLI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C50056-58A9-C2DB-493D-49F739BB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46" y="1192023"/>
            <a:ext cx="9469507" cy="528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F6D649-FD17-C82B-8FEF-F267667E7CD1}"/>
              </a:ext>
            </a:extLst>
          </p:cNvPr>
          <p:cNvSpPr/>
          <p:nvPr/>
        </p:nvSpPr>
        <p:spPr>
          <a:xfrm>
            <a:off x="1029847" y="3921697"/>
            <a:ext cx="4611757" cy="321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E1A24E-1EFC-D2E9-9B97-DD2276551332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containerd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shim + different runtimes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FEECBD32-1EBD-1751-3FB5-4D2226CEE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77" y="4905521"/>
            <a:ext cx="1368287" cy="13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BE20E2-7C45-EB20-BA08-AC12C3D53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4" y="4835973"/>
            <a:ext cx="2077002" cy="904107"/>
          </a:xfrm>
          <a:prstGeom prst="rect">
            <a:avLst/>
          </a:prstGeom>
        </p:spPr>
      </p:pic>
      <p:pic>
        <p:nvPicPr>
          <p:cNvPr id="1028" name="Picture 4" descr="containerd – An industry-standard container runtime with an emphasis on  simplicity, robustness and portability">
            <a:extLst>
              <a:ext uri="{FF2B5EF4-FFF2-40B4-BE49-F238E27FC236}">
                <a16:creationId xmlns:a16="http://schemas.microsoft.com/office/drawing/2014/main" id="{64CFF328-1FE4-B478-F412-EAE91A86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27" y="1452603"/>
            <a:ext cx="3681593" cy="9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220844-D9B3-29D2-4C12-1C9DCC9C8FA9}"/>
              </a:ext>
            </a:extLst>
          </p:cNvPr>
          <p:cNvSpPr/>
          <p:nvPr/>
        </p:nvSpPr>
        <p:spPr>
          <a:xfrm>
            <a:off x="2027583" y="3083353"/>
            <a:ext cx="2395330" cy="4969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ysClr val="windowText" lastClr="000000"/>
                </a:solidFill>
              </a:rPr>
              <a:t>containerd shim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5AB312B-8A6D-0496-15E5-84403FE34F81}"/>
              </a:ext>
            </a:extLst>
          </p:cNvPr>
          <p:cNvSpPr/>
          <p:nvPr/>
        </p:nvSpPr>
        <p:spPr>
          <a:xfrm>
            <a:off x="3120887" y="2356711"/>
            <a:ext cx="289891" cy="625028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7FEE2A1A-B61E-56BB-B2B8-D951C484D48D}"/>
              </a:ext>
            </a:extLst>
          </p:cNvPr>
          <p:cNvSpPr/>
          <p:nvPr/>
        </p:nvSpPr>
        <p:spPr>
          <a:xfrm>
            <a:off x="3123773" y="3779867"/>
            <a:ext cx="289891" cy="95449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8ECEF55-AC69-AEA0-22D9-52823ACFCE22}"/>
              </a:ext>
            </a:extLst>
          </p:cNvPr>
          <p:cNvSpPr/>
          <p:nvPr/>
        </p:nvSpPr>
        <p:spPr>
          <a:xfrm rot="2913045">
            <a:off x="2086607" y="3528476"/>
            <a:ext cx="289891" cy="1400482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E77C18F-CC68-BD4D-4BE0-55B420B3F8A4}"/>
              </a:ext>
            </a:extLst>
          </p:cNvPr>
          <p:cNvSpPr/>
          <p:nvPr/>
        </p:nvSpPr>
        <p:spPr>
          <a:xfrm rot="18817255">
            <a:off x="4192551" y="3551267"/>
            <a:ext cx="289891" cy="1355665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80F60-B8C9-BC96-0454-52631A246AE6}"/>
              </a:ext>
            </a:extLst>
          </p:cNvPr>
          <p:cNvSpPr txBox="1"/>
          <p:nvPr/>
        </p:nvSpPr>
        <p:spPr>
          <a:xfrm>
            <a:off x="2231553" y="3887782"/>
            <a:ext cx="193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  <a:highlight>
                  <a:srgbClr val="FFFF00"/>
                </a:highlight>
              </a:rPr>
              <a:t>runc CLI interfaces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5FBCD-9646-46DE-70CC-7DB419F13016}"/>
              </a:ext>
            </a:extLst>
          </p:cNvPr>
          <p:cNvSpPr txBox="1"/>
          <p:nvPr/>
        </p:nvSpPr>
        <p:spPr>
          <a:xfrm>
            <a:off x="7205870" y="17095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19BA20-B1BD-2454-DD9A-7ECFBA7FC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047" y="1669526"/>
            <a:ext cx="5452746" cy="39740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B34BB1-9013-A691-F2AF-25889E2BB5B1}"/>
              </a:ext>
            </a:extLst>
          </p:cNvPr>
          <p:cNvSpPr txBox="1"/>
          <p:nvPr/>
        </p:nvSpPr>
        <p:spPr>
          <a:xfrm>
            <a:off x="6789692" y="1340198"/>
            <a:ext cx="147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C0C0C0"/>
                </a:highlight>
              </a:rPr>
              <a:t>shim.v1.proto</a:t>
            </a:r>
          </a:p>
        </p:txBody>
      </p:sp>
      <p:pic>
        <p:nvPicPr>
          <p:cNvPr id="1032" name="Picture 8" descr="runV logo for runtime in landscape · Issue #144 · cncf ...">
            <a:extLst>
              <a:ext uri="{FF2B5EF4-FFF2-40B4-BE49-F238E27FC236}">
                <a16:creationId xmlns:a16="http://schemas.microsoft.com/office/drawing/2014/main" id="{1431E08D-E2AB-C17F-3ECD-2476501B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35" y="4879289"/>
            <a:ext cx="1848678" cy="86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229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Too-MAAAANY-Shims!</a:t>
            </a:r>
          </a:p>
        </p:txBody>
      </p:sp>
      <p:pic>
        <p:nvPicPr>
          <p:cNvPr id="1026" name="Picture 2" descr="containerd-kata-shimv1">
            <a:extLst>
              <a:ext uri="{FF2B5EF4-FFF2-40B4-BE49-F238E27FC236}">
                <a16:creationId xmlns:a16="http://schemas.microsoft.com/office/drawing/2014/main" id="{05123359-1BE6-5708-B00F-7E7810FDE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771" y="1192023"/>
            <a:ext cx="8436457" cy="49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23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F0CA375-6033-8DBD-ABCD-BA875752708E}"/>
              </a:ext>
            </a:extLst>
          </p:cNvPr>
          <p:cNvSpPr/>
          <p:nvPr/>
        </p:nvSpPr>
        <p:spPr>
          <a:xfrm>
            <a:off x="2743202" y="2974836"/>
            <a:ext cx="5436704" cy="4969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Let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There Be Light: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containerd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shimv2 API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07734A-DBB3-CF6D-07D7-C67F3306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14" y="5056102"/>
            <a:ext cx="2077002" cy="904107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18DE1D4A-AD02-F625-B34F-6BE09A14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011" y="1204597"/>
            <a:ext cx="3681593" cy="9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03F10FFE-9C73-4526-A236-654DB34190FE}"/>
              </a:ext>
            </a:extLst>
          </p:cNvPr>
          <p:cNvSpPr/>
          <p:nvPr/>
        </p:nvSpPr>
        <p:spPr>
          <a:xfrm rot="1776308">
            <a:off x="3841655" y="2136010"/>
            <a:ext cx="289891" cy="2451419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CD0D4FB-EA21-5C08-9BB5-8C123F2E14FC}"/>
              </a:ext>
            </a:extLst>
          </p:cNvPr>
          <p:cNvSpPr/>
          <p:nvPr/>
        </p:nvSpPr>
        <p:spPr>
          <a:xfrm>
            <a:off x="1435830" y="4604048"/>
            <a:ext cx="2550770" cy="4969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containerd-shim-runc-v2</a:t>
            </a:r>
            <a:endParaRPr lang="en-CN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7FE5F9E-E5BF-485F-6F40-916B737BF156}"/>
              </a:ext>
            </a:extLst>
          </p:cNvPr>
          <p:cNvSpPr/>
          <p:nvPr/>
        </p:nvSpPr>
        <p:spPr>
          <a:xfrm>
            <a:off x="4383154" y="4650398"/>
            <a:ext cx="2550770" cy="4969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containerd-shim-kata-v2</a:t>
            </a:r>
            <a:endParaRPr lang="en-CN" dirty="0">
              <a:solidFill>
                <a:sysClr val="windowText" lastClr="00000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58624DB-8A0D-C7A4-F11A-9ACD05A220B3}"/>
              </a:ext>
            </a:extLst>
          </p:cNvPr>
          <p:cNvSpPr/>
          <p:nvPr/>
        </p:nvSpPr>
        <p:spPr>
          <a:xfrm>
            <a:off x="7348182" y="4646062"/>
            <a:ext cx="2661126" cy="49695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containerd-shim-runsc-v2</a:t>
            </a:r>
            <a:endParaRPr lang="en-CN" dirty="0">
              <a:solidFill>
                <a:sysClr val="windowText" lastClr="000000"/>
              </a:solidFill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EEDE99E9-7038-EB11-767F-C473F5762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137" y="5267206"/>
            <a:ext cx="2030955" cy="69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ata Containers, The Next Evolution of Clear Containers ...">
            <a:extLst>
              <a:ext uri="{FF2B5EF4-FFF2-40B4-BE49-F238E27FC236}">
                <a16:creationId xmlns:a16="http://schemas.microsoft.com/office/drawing/2014/main" id="{3BDA3E06-D942-2AAF-9843-191A6DFE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237" y="5215181"/>
            <a:ext cx="2550769" cy="7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wn Arrow 31">
            <a:extLst>
              <a:ext uri="{FF2B5EF4-FFF2-40B4-BE49-F238E27FC236}">
                <a16:creationId xmlns:a16="http://schemas.microsoft.com/office/drawing/2014/main" id="{4524515E-1B8D-F79D-C946-A253E61A711C}"/>
              </a:ext>
            </a:extLst>
          </p:cNvPr>
          <p:cNvSpPr/>
          <p:nvPr/>
        </p:nvSpPr>
        <p:spPr>
          <a:xfrm rot="19449681">
            <a:off x="7339489" y="2131443"/>
            <a:ext cx="289891" cy="2541027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6CCCCD2A-A053-1DD8-6FE2-1F88FB35C61D}"/>
              </a:ext>
            </a:extLst>
          </p:cNvPr>
          <p:cNvSpPr/>
          <p:nvPr/>
        </p:nvSpPr>
        <p:spPr>
          <a:xfrm>
            <a:off x="5513594" y="2341355"/>
            <a:ext cx="289891" cy="2094233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9F65B8-0B42-BA2F-8368-F1690C04626E}"/>
              </a:ext>
            </a:extLst>
          </p:cNvPr>
          <p:cNvSpPr txBox="1"/>
          <p:nvPr/>
        </p:nvSpPr>
        <p:spPr>
          <a:xfrm>
            <a:off x="3889543" y="3019140"/>
            <a:ext cx="345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>
                <a:solidFill>
                  <a:srgbClr val="FF0000"/>
                </a:solidFill>
                <a:highlight>
                  <a:srgbClr val="FFFF00"/>
                </a:highlight>
              </a:rPr>
              <a:t>containerd shim v2 grpc interfaces</a:t>
            </a:r>
          </a:p>
        </p:txBody>
      </p:sp>
    </p:spTree>
    <p:extLst>
      <p:ext uri="{BB962C8B-B14F-4D97-AF65-F5344CB8AC3E}">
        <p14:creationId xmlns:p14="http://schemas.microsoft.com/office/powerpoint/2010/main" val="172508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Let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There Be Light: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containerd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shimv2 API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3763F-9CF2-CBA1-124B-54D8709B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287" y="1838458"/>
            <a:ext cx="5634909" cy="4161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CE7421-3085-F68E-4A03-67F4D63BE9ED}"/>
              </a:ext>
            </a:extLst>
          </p:cNvPr>
          <p:cNvSpPr txBox="1"/>
          <p:nvPr/>
        </p:nvSpPr>
        <p:spPr>
          <a:xfrm>
            <a:off x="8251692" y="1498922"/>
            <a:ext cx="147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C0C0C0"/>
                </a:highlight>
              </a:rPr>
              <a:t>shim.v2.proto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60700-05DC-3057-510A-A525ECBE1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4" y="2012534"/>
            <a:ext cx="5231805" cy="3813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01CDF-2E1F-171B-C48E-6BBAD6F91104}"/>
              </a:ext>
            </a:extLst>
          </p:cNvPr>
          <p:cNvSpPr txBox="1"/>
          <p:nvPr/>
        </p:nvSpPr>
        <p:spPr>
          <a:xfrm>
            <a:off x="2260657" y="1469126"/>
            <a:ext cx="147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highlight>
                  <a:srgbClr val="C0C0C0"/>
                </a:highlight>
              </a:rPr>
              <a:t>shim.v1.proto</a:t>
            </a:r>
          </a:p>
        </p:txBody>
      </p:sp>
    </p:spTree>
    <p:extLst>
      <p:ext uri="{BB962C8B-B14F-4D97-AF65-F5344CB8AC3E}">
        <p14:creationId xmlns:p14="http://schemas.microsoft.com/office/powerpoint/2010/main" val="207588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Kata Architecture Simplified (2018)</a:t>
            </a:r>
          </a:p>
        </p:txBody>
      </p:sp>
      <p:pic>
        <p:nvPicPr>
          <p:cNvPr id="3" name="Google Shape;403;p42">
            <a:extLst>
              <a:ext uri="{FF2B5EF4-FFF2-40B4-BE49-F238E27FC236}">
                <a16:creationId xmlns:a16="http://schemas.microsoft.com/office/drawing/2014/main" id="{D2F2E563-D2A1-F65A-1536-31E423626F50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3397" y="1481755"/>
            <a:ext cx="9485205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65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Benefits &amp; Lingering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9E7E9-C036-6A47-4063-4D6E726BA1CB}"/>
              </a:ext>
            </a:extLst>
          </p:cNvPr>
          <p:cNvSpPr txBox="1"/>
          <p:nvPr/>
        </p:nvSpPr>
        <p:spPr>
          <a:xfrm>
            <a:off x="974035" y="1689652"/>
            <a:ext cx="912935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highlight>
                  <a:srgbClr val="C0C0C0"/>
                </a:highlight>
              </a:rPr>
              <a:t>Pros</a:t>
            </a:r>
            <a:r>
              <a:rPr lang="en-CN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One shim per-pod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Much less</a:t>
            </a:r>
            <a:r>
              <a:rPr lang="en-CN" sz="2400" dirty="0">
                <a:highlight>
                  <a:srgbClr val="FFFF00"/>
                </a:highlight>
              </a:rPr>
              <a:t> GO </a:t>
            </a:r>
            <a:r>
              <a:rPr lang="en-CN" sz="2400" dirty="0"/>
              <a:t>process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/>
              <a:t>2 x Containers + 2 x Execs+ 1 x Proxy + 1 x Vmm -&gt; 2 (shim + vmm)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N" sz="2400" dirty="0"/>
              <a:t>Much Less memory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Much easier to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No more dangling shims</a:t>
            </a:r>
          </a:p>
          <a:p>
            <a:endParaRPr lang="en-CN" sz="2400" dirty="0"/>
          </a:p>
          <a:p>
            <a:r>
              <a:rPr lang="en-CN" sz="2400" dirty="0">
                <a:highlight>
                  <a:srgbClr val="C0C0C0"/>
                </a:highlight>
              </a:rPr>
              <a:t>Leftovers</a:t>
            </a:r>
            <a:r>
              <a:rPr lang="en-CN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Still one shim per-pod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Have to handle state inconsistency between shim and vmm process</a:t>
            </a:r>
          </a:p>
        </p:txBody>
      </p:sp>
    </p:spTree>
    <p:extLst>
      <p:ext uri="{BB962C8B-B14F-4D97-AF65-F5344CB8AC3E}">
        <p14:creationId xmlns:p14="http://schemas.microsoft.com/office/powerpoint/2010/main" val="2657567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Kata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3.0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Architecture: A Step Forward </a:t>
            </a:r>
          </a:p>
        </p:txBody>
      </p:sp>
      <p:pic>
        <p:nvPicPr>
          <p:cNvPr id="4" name="Picture 27">
            <a:extLst>
              <a:ext uri="{FF2B5EF4-FFF2-40B4-BE49-F238E27FC236}">
                <a16:creationId xmlns:a16="http://schemas.microsoft.com/office/drawing/2014/main" id="{36307F90-2B2B-B094-5451-DE60EF68E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72" y="4653226"/>
            <a:ext cx="7892759" cy="2025502"/>
          </a:xfrm>
          <a:prstGeom prst="rect">
            <a:avLst/>
          </a:prstGeom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4459FDE4-366F-C970-C7D9-6528AB13C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71" y="1463296"/>
            <a:ext cx="7892759" cy="1895617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653310A5-B10B-76FA-746B-E586C8876E7D}"/>
              </a:ext>
            </a:extLst>
          </p:cNvPr>
          <p:cNvSpPr/>
          <p:nvPr/>
        </p:nvSpPr>
        <p:spPr>
          <a:xfrm rot="5400000">
            <a:off x="4805859" y="3886052"/>
            <a:ext cx="718013" cy="2737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E519E1-6FD9-F664-66FF-71BFA8F3E9DA}"/>
              </a:ext>
            </a:extLst>
          </p:cNvPr>
          <p:cNvSpPr txBox="1"/>
          <p:nvPr/>
        </p:nvSpPr>
        <p:spPr>
          <a:xfrm>
            <a:off x="202018" y="2411104"/>
            <a:ext cx="88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Kata2.X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2948F5-9757-BD80-B322-0743BC5DFF3E}"/>
              </a:ext>
            </a:extLst>
          </p:cNvPr>
          <p:cNvSpPr txBox="1"/>
          <p:nvPr/>
        </p:nvSpPr>
        <p:spPr>
          <a:xfrm>
            <a:off x="202018" y="5296645"/>
            <a:ext cx="886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Kata3.0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DA1B4F-F515-A8D1-26F3-FEA21457AAF0}"/>
              </a:ext>
            </a:extLst>
          </p:cNvPr>
          <p:cNvSpPr txBox="1"/>
          <p:nvPr/>
        </p:nvSpPr>
        <p:spPr>
          <a:xfrm>
            <a:off x="9234141" y="3567367"/>
            <a:ext cx="2935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All-in-one process</a:t>
            </a:r>
          </a:p>
          <a:p>
            <a:pPr algn="ctr"/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algn="ctr"/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Customized Designed</a:t>
            </a:r>
          </a:p>
          <a:p>
            <a:pPr algn="ctr"/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built-in VMM Dragonball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E7C3263-6ED6-5BA8-573B-5CF2B7E9B646}"/>
              </a:ext>
            </a:extLst>
          </p:cNvPr>
          <p:cNvSpPr/>
          <p:nvPr/>
        </p:nvSpPr>
        <p:spPr>
          <a:xfrm>
            <a:off x="9475665" y="1463296"/>
            <a:ext cx="978195" cy="365504"/>
          </a:xfrm>
          <a:prstGeom prst="rect">
            <a:avLst/>
          </a:prstGeom>
          <a:solidFill>
            <a:schemeClr val="accent6">
              <a:lumMod val="40000"/>
              <a:lumOff val="60000"/>
              <a:alpha val="873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C41D7F1-58E5-8314-F49A-D78C8729D69A}"/>
              </a:ext>
            </a:extLst>
          </p:cNvPr>
          <p:cNvSpPr txBox="1"/>
          <p:nvPr/>
        </p:nvSpPr>
        <p:spPr>
          <a:xfrm>
            <a:off x="10453860" y="1459468"/>
            <a:ext cx="13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One process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99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Sandbox: A Hidden Figure</a:t>
            </a:r>
          </a:p>
        </p:txBody>
      </p:sp>
      <p:pic>
        <p:nvPicPr>
          <p:cNvPr id="4" name="Picture 2" descr="New Kubernetes 1.26 release boosts security, storage, teases dynamic  resource allocation | VentureBeat">
            <a:extLst>
              <a:ext uri="{FF2B5EF4-FFF2-40B4-BE49-F238E27FC236}">
                <a16:creationId xmlns:a16="http://schemas.microsoft.com/office/drawing/2014/main" id="{6EF20CE0-249C-D39D-7D7C-314156F8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60" y="1974940"/>
            <a:ext cx="1838938" cy="9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EE715D-7A1D-14AB-BC39-20359B2C2DAD}"/>
              </a:ext>
            </a:extLst>
          </p:cNvPr>
          <p:cNvSpPr txBox="1"/>
          <p:nvPr/>
        </p:nvSpPr>
        <p:spPr>
          <a:xfrm>
            <a:off x="511395" y="1269812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Sandbox </a:t>
            </a:r>
            <a:r>
              <a:rPr kumimoji="1" lang="en-US" altLang="zh-CN" u="sng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was actually not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a first class citizen in the </a:t>
            </a:r>
            <a:r>
              <a:rPr kumimoji="1" lang="en-US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containerd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situation.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804C75-A13A-89F6-8462-47B8EE24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317" y="1873771"/>
            <a:ext cx="1890846" cy="1121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60F547-060C-8E19-BF1C-BC08C6E6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431" y="1716933"/>
            <a:ext cx="2092584" cy="1299114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9FF80CEA-2512-107F-4649-89F81B3076E5}"/>
              </a:ext>
            </a:extLst>
          </p:cNvPr>
          <p:cNvSpPr/>
          <p:nvPr/>
        </p:nvSpPr>
        <p:spPr>
          <a:xfrm>
            <a:off x="4231758" y="2254260"/>
            <a:ext cx="1414130" cy="180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F23EBE-6F77-64AF-8983-A53478B5B65E}"/>
              </a:ext>
            </a:extLst>
          </p:cNvPr>
          <p:cNvSpPr txBox="1"/>
          <p:nvPr/>
        </p:nvSpPr>
        <p:spPr>
          <a:xfrm>
            <a:off x="4683667" y="1916273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CRI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A2ED43-08B5-E95A-FA4D-B67B071031F0}"/>
              </a:ext>
            </a:extLst>
          </p:cNvPr>
          <p:cNvSpPr txBox="1"/>
          <p:nvPr/>
        </p:nvSpPr>
        <p:spPr>
          <a:xfrm>
            <a:off x="4276130" y="2412951"/>
            <a:ext cx="1414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 err="1"/>
              <a:t>RunPodSandbox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 err="1"/>
              <a:t>StopPodSandbox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…</a:t>
            </a:r>
            <a:endParaRPr kumimoji="1" lang="zh-CN" altLang="en-US" sz="1400" dirty="0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6710F8B1-9DB4-C2B5-1288-0347D37A14F2}"/>
              </a:ext>
            </a:extLst>
          </p:cNvPr>
          <p:cNvSpPr/>
          <p:nvPr/>
        </p:nvSpPr>
        <p:spPr>
          <a:xfrm>
            <a:off x="6920627" y="2285605"/>
            <a:ext cx="1414130" cy="180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95628CB-3A1C-01DB-E040-14ECBDDC7F6E}"/>
              </a:ext>
            </a:extLst>
          </p:cNvPr>
          <p:cNvSpPr txBox="1"/>
          <p:nvPr/>
        </p:nvSpPr>
        <p:spPr>
          <a:xfrm>
            <a:off x="7165866" y="1944903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Shim v2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54BD95-43D7-EAD7-6240-BA0716AAF019}"/>
              </a:ext>
            </a:extLst>
          </p:cNvPr>
          <p:cNvSpPr txBox="1"/>
          <p:nvPr/>
        </p:nvSpPr>
        <p:spPr>
          <a:xfrm>
            <a:off x="7295147" y="2412951"/>
            <a:ext cx="6642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/>
              <a:t>Start</a:t>
            </a:r>
          </a:p>
          <a:p>
            <a:pPr algn="ctr"/>
            <a:r>
              <a:rPr kumimoji="1" lang="en-US" altLang="zh-CN" sz="1400" dirty="0"/>
              <a:t>Delete</a:t>
            </a:r>
          </a:p>
          <a:p>
            <a:pPr algn="ctr"/>
            <a:r>
              <a:rPr kumimoji="1" lang="en-US" altLang="zh-CN" sz="1400" dirty="0"/>
              <a:t>…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B54618-6FF8-74DC-0AB0-5DF3DED4CAAB}"/>
              </a:ext>
            </a:extLst>
          </p:cNvPr>
          <p:cNvSpPr txBox="1"/>
          <p:nvPr/>
        </p:nvSpPr>
        <p:spPr>
          <a:xfrm>
            <a:off x="6685364" y="311759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No more</a:t>
            </a:r>
          </a:p>
          <a:p>
            <a:pPr algn="ctr"/>
            <a:r>
              <a:rPr kumimoji="1" lang="en-US" altLang="zh-CN" sz="1200" dirty="0">
                <a:solidFill>
                  <a:srgbClr val="FF000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Sandbox concept here</a:t>
            </a:r>
            <a:endParaRPr kumimoji="1" lang="zh-CN" altLang="en-US" sz="1200" dirty="0">
              <a:solidFill>
                <a:srgbClr val="FF000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ED1206-D4ED-D9F3-F69C-899C54303850}"/>
              </a:ext>
            </a:extLst>
          </p:cNvPr>
          <p:cNvSpPr txBox="1"/>
          <p:nvPr/>
        </p:nvSpPr>
        <p:spPr>
          <a:xfrm>
            <a:off x="2965907" y="3606320"/>
            <a:ext cx="572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Container and Sandbox concept are </a:t>
            </a:r>
            <a:r>
              <a:rPr kumimoji="1" lang="en-US" altLang="zh-CN" u="sng" dirty="0"/>
              <a:t>intertwined</a:t>
            </a:r>
            <a:r>
              <a:rPr kumimoji="1" lang="en-US" altLang="zh-CN" dirty="0"/>
              <a:t> in Shim V2.</a:t>
            </a:r>
          </a:p>
          <a:p>
            <a:pPr algn="ctr"/>
            <a:r>
              <a:rPr kumimoji="1" lang="en-US" altLang="zh-CN" dirty="0"/>
              <a:t>Kata Containers needs to infer sandbox ops from Shim V2.</a:t>
            </a:r>
            <a:endParaRPr kumimoji="1" lang="zh-CN" altLang="en-US" dirty="0"/>
          </a:p>
        </p:txBody>
      </p:sp>
      <p:pic>
        <p:nvPicPr>
          <p:cNvPr id="20" name="Picture 27">
            <a:extLst>
              <a:ext uri="{FF2B5EF4-FFF2-40B4-BE49-F238E27FC236}">
                <a16:creationId xmlns:a16="http://schemas.microsoft.com/office/drawing/2014/main" id="{2EA99D61-5B06-3BB4-228D-4A9E8A928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65" y="4323260"/>
            <a:ext cx="7892759" cy="20255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A673720-1C32-BD4A-043E-E419CD22BA45}"/>
              </a:ext>
            </a:extLst>
          </p:cNvPr>
          <p:cNvSpPr txBox="1"/>
          <p:nvPr/>
        </p:nvSpPr>
        <p:spPr>
          <a:xfrm>
            <a:off x="3325772" y="5144366"/>
            <a:ext cx="15648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b="1" dirty="0">
                <a:solidFill>
                  <a:srgbClr val="FF0000"/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Sandbox ops inferred </a:t>
            </a:r>
          </a:p>
          <a:p>
            <a:pPr algn="ctr"/>
            <a:r>
              <a:rPr kumimoji="1" lang="en-US" altLang="zh-CN" sz="1050" b="1" dirty="0">
                <a:solidFill>
                  <a:srgbClr val="FF0000"/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From shim API</a:t>
            </a:r>
            <a:endParaRPr kumimoji="1" lang="zh-CN" altLang="en-US" sz="1050" b="1" dirty="0">
              <a:solidFill>
                <a:srgbClr val="FF0000"/>
              </a:solidFill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5CD4116-F340-BA53-E1D8-88EC95C70329}"/>
              </a:ext>
            </a:extLst>
          </p:cNvPr>
          <p:cNvSpPr txBox="1"/>
          <p:nvPr/>
        </p:nvSpPr>
        <p:spPr>
          <a:xfrm>
            <a:off x="5808608" y="4453440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50" b="1" dirty="0">
                <a:solidFill>
                  <a:srgbClr val="FF0000"/>
                </a:solidFill>
                <a:latin typeface="Alibaba PuHuiTi L" pitchFamily="18" charset="-122"/>
                <a:ea typeface="Alibaba PuHuiTi L" pitchFamily="18" charset="-122"/>
                <a:cs typeface="Alibaba PuHuiTi L" pitchFamily="18" charset="-122"/>
              </a:rPr>
              <a:t>Container ops</a:t>
            </a:r>
            <a:endParaRPr kumimoji="1" lang="zh-CN" altLang="en-US" sz="1050" b="1" dirty="0">
              <a:solidFill>
                <a:srgbClr val="FF0000"/>
              </a:solidFill>
              <a:latin typeface="Alibaba PuHuiTi L" pitchFamily="18" charset="-122"/>
              <a:ea typeface="Alibaba PuHuiTi L" pitchFamily="18" charset="-122"/>
              <a:cs typeface="Alibaba PuHuiTi L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76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Sandbox: A Hidden Figure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EE715D-7A1D-14AB-BC39-20359B2C2DAD}"/>
              </a:ext>
            </a:extLst>
          </p:cNvPr>
          <p:cNvSpPr txBox="1"/>
          <p:nvPr/>
        </p:nvSpPr>
        <p:spPr>
          <a:xfrm>
            <a:off x="511395" y="1269812"/>
            <a:ext cx="423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Problem 1: Error-prone &amp; Confusing 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C3D1FB-9B0A-79F0-C461-3008D4AEC1A0}"/>
              </a:ext>
            </a:extLst>
          </p:cNvPr>
          <p:cNvSpPr txBox="1"/>
          <p:nvPr/>
        </p:nvSpPr>
        <p:spPr>
          <a:xfrm>
            <a:off x="511395" y="2733478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Problem 2: Intertwined states </a:t>
            </a:r>
            <a:endParaRPr kumimoji="1" lang="zh-CN" altLang="en-US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33A329-FB6B-9FE8-20D0-FB84C7EAF29A}"/>
              </a:ext>
            </a:extLst>
          </p:cNvPr>
          <p:cNvSpPr txBox="1"/>
          <p:nvPr/>
        </p:nvSpPr>
        <p:spPr>
          <a:xfrm>
            <a:off x="511395" y="1972194"/>
            <a:ext cx="8242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Create -&gt; Create a sandbox and a pause container || Create a container in the sandbox</a:t>
            </a:r>
          </a:p>
          <a:p>
            <a:r>
              <a:rPr kumimoji="1" lang="en-US" altLang="zh-CN" dirty="0"/>
              <a:t>Delete -&gt; Delete a container ||   Delete a container and the sandbox 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6164E6-7733-85FF-5F75-C5A29EDD4C51}"/>
              </a:ext>
            </a:extLst>
          </p:cNvPr>
          <p:cNvSpPr txBox="1"/>
          <p:nvPr/>
        </p:nvSpPr>
        <p:spPr>
          <a:xfrm>
            <a:off x="511395" y="1639144"/>
            <a:ext cx="503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Single shim API could have multiple meanings, e.g. :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E91791-5C08-FD90-F151-AA0EFA0AE599}"/>
              </a:ext>
            </a:extLst>
          </p:cNvPr>
          <p:cNvSpPr txBox="1"/>
          <p:nvPr/>
        </p:nvSpPr>
        <p:spPr>
          <a:xfrm>
            <a:off x="511395" y="3120173"/>
            <a:ext cx="9859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Containerd</a:t>
            </a:r>
            <a:r>
              <a:rPr kumimoji="1" lang="en-US" altLang="zh-CN" dirty="0"/>
              <a:t> uses the same shim </a:t>
            </a:r>
            <a:r>
              <a:rPr kumimoji="1" lang="en-US" altLang="zh-CN" dirty="0" err="1"/>
              <a:t>api</a:t>
            </a:r>
            <a:r>
              <a:rPr kumimoji="1" lang="en-US" altLang="zh-CN" dirty="0"/>
              <a:t> to operate sandbox and container, </a:t>
            </a:r>
          </a:p>
          <a:p>
            <a:r>
              <a:rPr kumimoji="1" lang="en-US" altLang="zh-CN" dirty="0">
                <a:solidFill>
                  <a:srgbClr val="1F2328"/>
                </a:solidFill>
                <a:latin typeface="-apple-system"/>
              </a:rPr>
              <a:t>so different runtime </a:t>
            </a:r>
            <a:r>
              <a:rPr lang="en" altLang="zh-CN" b="0" i="0" dirty="0">
                <a:solidFill>
                  <a:srgbClr val="1F2328"/>
                </a:solidFill>
                <a:effectLst/>
                <a:latin typeface="-apple-system"/>
              </a:rPr>
              <a:t>has to build their own solution and solve same problems for managing sandboxes.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7D9837-89CC-D482-1901-9C050CB9DCD6}"/>
              </a:ext>
            </a:extLst>
          </p:cNvPr>
          <p:cNvSpPr txBox="1"/>
          <p:nvPr/>
        </p:nvSpPr>
        <p:spPr>
          <a:xfrm>
            <a:off x="511395" y="4024191"/>
            <a:ext cx="7351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>
                    <a:lumMod val="50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When there is unclarity, there lies opportunity.</a:t>
            </a:r>
          </a:p>
          <a:p>
            <a:r>
              <a:rPr kumimoji="1" lang="en-US" altLang="zh-CN" sz="2400" dirty="0">
                <a:solidFill>
                  <a:schemeClr val="accent5">
                    <a:lumMod val="50000"/>
                  </a:schemeClr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So how to be better?</a:t>
            </a:r>
            <a:endParaRPr kumimoji="1" lang="zh-CN" altLang="en-US" sz="2400" dirty="0">
              <a:solidFill>
                <a:schemeClr val="accent5">
                  <a:lumMod val="50000"/>
                </a:schemeClr>
              </a:solidFill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pic>
        <p:nvPicPr>
          <p:cNvPr id="22" name="Picture 2" descr="New Kubernetes 1.26 release boosts security, storage, teases dynamic  resource allocation | VentureBeat">
            <a:extLst>
              <a:ext uri="{FF2B5EF4-FFF2-40B4-BE49-F238E27FC236}">
                <a16:creationId xmlns:a16="http://schemas.microsoft.com/office/drawing/2014/main" id="{3F9B3451-4298-99A5-E257-710D15F0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10" y="5112875"/>
            <a:ext cx="1838938" cy="9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17D6867-FF2B-C592-1BCD-5F2A2A61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667" y="5011706"/>
            <a:ext cx="1890846" cy="112180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7A4714C-729D-50DA-FFB8-F1BD1BFA1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781" y="4854868"/>
            <a:ext cx="2092584" cy="1299114"/>
          </a:xfrm>
          <a:prstGeom prst="rect">
            <a:avLst/>
          </a:prstGeom>
        </p:spPr>
      </p:pic>
      <p:sp>
        <p:nvSpPr>
          <p:cNvPr id="26" name="右箭头 25">
            <a:extLst>
              <a:ext uri="{FF2B5EF4-FFF2-40B4-BE49-F238E27FC236}">
                <a16:creationId xmlns:a16="http://schemas.microsoft.com/office/drawing/2014/main" id="{66519753-BC24-77C2-CB85-5069161D43F1}"/>
              </a:ext>
            </a:extLst>
          </p:cNvPr>
          <p:cNvSpPr/>
          <p:nvPr/>
        </p:nvSpPr>
        <p:spPr>
          <a:xfrm>
            <a:off x="4019108" y="5392195"/>
            <a:ext cx="1414130" cy="180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768AB9-7DB4-9935-9B91-48C675ABE47E}"/>
              </a:ext>
            </a:extLst>
          </p:cNvPr>
          <p:cNvSpPr txBox="1"/>
          <p:nvPr/>
        </p:nvSpPr>
        <p:spPr>
          <a:xfrm>
            <a:off x="4471017" y="505420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CRI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C5C2AE4-A342-0E7C-8926-DAD00F1A2565}"/>
              </a:ext>
            </a:extLst>
          </p:cNvPr>
          <p:cNvSpPr txBox="1"/>
          <p:nvPr/>
        </p:nvSpPr>
        <p:spPr>
          <a:xfrm>
            <a:off x="4063480" y="5550886"/>
            <a:ext cx="1414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 err="1"/>
              <a:t>RunPodSandbox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 err="1"/>
              <a:t>StopPodSandbox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…</a:t>
            </a:r>
            <a:endParaRPr kumimoji="1" lang="zh-CN" altLang="en-US" sz="1400" dirty="0"/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2AE94CE7-118D-F755-75F9-CA6DEDEDDC85}"/>
              </a:ext>
            </a:extLst>
          </p:cNvPr>
          <p:cNvSpPr/>
          <p:nvPr/>
        </p:nvSpPr>
        <p:spPr>
          <a:xfrm>
            <a:off x="6707977" y="5423540"/>
            <a:ext cx="1414130" cy="180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AE6DBD-F562-4175-F263-C96279771EA7}"/>
              </a:ext>
            </a:extLst>
          </p:cNvPr>
          <p:cNvSpPr txBox="1"/>
          <p:nvPr/>
        </p:nvSpPr>
        <p:spPr>
          <a:xfrm>
            <a:off x="6953216" y="5082838"/>
            <a:ext cx="94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Task API</a:t>
            </a:r>
            <a:endParaRPr kumimoji="1" lang="zh-CN" altLang="en-US" dirty="0"/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02805800-1A77-FBBF-1821-F2FEB3196014}"/>
              </a:ext>
            </a:extLst>
          </p:cNvPr>
          <p:cNvSpPr/>
          <p:nvPr/>
        </p:nvSpPr>
        <p:spPr>
          <a:xfrm>
            <a:off x="6707977" y="5764857"/>
            <a:ext cx="1414130" cy="180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030C70B-CA12-60D4-9CC1-35C1F3EEE018}"/>
              </a:ext>
            </a:extLst>
          </p:cNvPr>
          <p:cNvSpPr txBox="1"/>
          <p:nvPr/>
        </p:nvSpPr>
        <p:spPr>
          <a:xfrm>
            <a:off x="6741857" y="5906667"/>
            <a:ext cx="134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Sandbox API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35AE252-3BA0-725A-8EDA-D932EE45DEFD}"/>
              </a:ext>
            </a:extLst>
          </p:cNvPr>
          <p:cNvSpPr txBox="1"/>
          <p:nvPr/>
        </p:nvSpPr>
        <p:spPr>
          <a:xfrm>
            <a:off x="2286881" y="6335065"/>
            <a:ext cx="676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Task API for container ops, Sandbox API for sandbox ops</a:t>
            </a:r>
            <a:endParaRPr kumimoji="1" lang="zh-CN" altLang="en-US" b="1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94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i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452898" y="1970906"/>
            <a:ext cx="10821458" cy="2464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200" u="none" strike="noStrike" dirty="0">
                <a:solidFill>
                  <a:schemeClr val="bg1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Enhancing Node Stability </a:t>
            </a:r>
          </a:p>
          <a:p>
            <a:r>
              <a:rPr lang="en" altLang="zh-CN" sz="2400" u="none" strike="noStrike" dirty="0">
                <a:solidFill>
                  <a:schemeClr val="bg1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Through </a:t>
            </a:r>
            <a:r>
              <a:rPr lang="en" altLang="zh-CN" sz="2400" u="none" strike="noStrike" dirty="0" err="1">
                <a:solidFill>
                  <a:schemeClr val="bg1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Containerd</a:t>
            </a:r>
            <a:r>
              <a:rPr lang="en" altLang="zh-CN" sz="2400" u="none" strike="noStrike" dirty="0">
                <a:solidFill>
                  <a:schemeClr val="bg1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 and Kata Containers Interface Evolution</a:t>
            </a:r>
          </a:p>
          <a:p>
            <a:endParaRPr lang="en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r>
              <a:rPr 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Peng Tao, Ant Group, Kata Containers Architecture Committee Member</a:t>
            </a:r>
          </a:p>
          <a:p>
            <a:r>
              <a:rPr lang="en-US" sz="2400" dirty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Chao Wu, Alibaba Cloud, Kata Containers Maintainer</a:t>
            </a: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Let Sandbox be the first citizen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136FBE-8C14-1C6C-72E7-A1447DF2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927" y="2122748"/>
            <a:ext cx="6541807" cy="28562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172E0CC-D8AB-4E9E-4F3D-6F67E6034951}"/>
              </a:ext>
            </a:extLst>
          </p:cNvPr>
          <p:cNvSpPr txBox="1"/>
          <p:nvPr/>
        </p:nvSpPr>
        <p:spPr>
          <a:xfrm>
            <a:off x="244549" y="6400800"/>
            <a:ext cx="558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* Introduced in </a:t>
            </a:r>
            <a:r>
              <a:rPr kumimoji="1" lang="en-US" altLang="zh-CN" dirty="0" err="1"/>
              <a:t>containerd</a:t>
            </a:r>
            <a:r>
              <a:rPr kumimoji="1" lang="en-US" altLang="zh-CN" dirty="0"/>
              <a:t> 1.7 as an experimental feature</a:t>
            </a:r>
            <a:endParaRPr kumimoji="1" lang="zh-CN" alt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B6762782-4F40-F6BA-6469-9E453843E431}"/>
              </a:ext>
            </a:extLst>
          </p:cNvPr>
          <p:cNvSpPr/>
          <p:nvPr/>
        </p:nvSpPr>
        <p:spPr>
          <a:xfrm>
            <a:off x="94266" y="3007476"/>
            <a:ext cx="2716956" cy="321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3" name="Picture 4" descr="containerd – An industry-standard container runtime with an emphasis on  simplicity, robustness and portability">
            <a:extLst>
              <a:ext uri="{FF2B5EF4-FFF2-40B4-BE49-F238E27FC236}">
                <a16:creationId xmlns:a16="http://schemas.microsoft.com/office/drawing/2014/main" id="{99B31511-0F1E-4F93-6F63-BF4358571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84" y="1315257"/>
            <a:ext cx="3681593" cy="9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wn Arrow 4">
            <a:extLst>
              <a:ext uri="{FF2B5EF4-FFF2-40B4-BE49-F238E27FC236}">
                <a16:creationId xmlns:a16="http://schemas.microsoft.com/office/drawing/2014/main" id="{8E543B62-045A-2C48-C5D4-DF7D4ADE8A17}"/>
              </a:ext>
            </a:extLst>
          </p:cNvPr>
          <p:cNvSpPr/>
          <p:nvPr/>
        </p:nvSpPr>
        <p:spPr>
          <a:xfrm>
            <a:off x="2474844" y="2219365"/>
            <a:ext cx="289891" cy="625028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Down Arrow 5">
            <a:extLst>
              <a:ext uri="{FF2B5EF4-FFF2-40B4-BE49-F238E27FC236}">
                <a16:creationId xmlns:a16="http://schemas.microsoft.com/office/drawing/2014/main" id="{8005F1F7-069B-BCFA-1C45-4ABB2B1C1ED5}"/>
              </a:ext>
            </a:extLst>
          </p:cNvPr>
          <p:cNvSpPr/>
          <p:nvPr/>
        </p:nvSpPr>
        <p:spPr>
          <a:xfrm>
            <a:off x="2489656" y="3550889"/>
            <a:ext cx="289891" cy="95449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Down Arrow 6">
            <a:extLst>
              <a:ext uri="{FF2B5EF4-FFF2-40B4-BE49-F238E27FC236}">
                <a16:creationId xmlns:a16="http://schemas.microsoft.com/office/drawing/2014/main" id="{047A400D-E3BF-FD43-D4DE-6CE3EC7C07E0}"/>
              </a:ext>
            </a:extLst>
          </p:cNvPr>
          <p:cNvSpPr/>
          <p:nvPr/>
        </p:nvSpPr>
        <p:spPr>
          <a:xfrm rot="2913045">
            <a:off x="1465848" y="3326936"/>
            <a:ext cx="289891" cy="1400482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Down Arrow 7">
            <a:extLst>
              <a:ext uri="{FF2B5EF4-FFF2-40B4-BE49-F238E27FC236}">
                <a16:creationId xmlns:a16="http://schemas.microsoft.com/office/drawing/2014/main" id="{2BB4C5C2-F2EA-CAE8-C406-A7DB41A9DF08}"/>
              </a:ext>
            </a:extLst>
          </p:cNvPr>
          <p:cNvSpPr/>
          <p:nvPr/>
        </p:nvSpPr>
        <p:spPr>
          <a:xfrm rot="18817255">
            <a:off x="3546508" y="3413921"/>
            <a:ext cx="289891" cy="1355665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A1CCC0EB-EC80-C6B6-3B4E-743C47F2D3EE}"/>
              </a:ext>
            </a:extLst>
          </p:cNvPr>
          <p:cNvSpPr txBox="1"/>
          <p:nvPr/>
        </p:nvSpPr>
        <p:spPr>
          <a:xfrm>
            <a:off x="425917" y="2991777"/>
            <a:ext cx="2127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Containerd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task </a:t>
            </a:r>
            <a:r>
              <a:rPr lang="en-CN" sz="1400" b="1">
                <a:solidFill>
                  <a:srgbClr val="FF0000"/>
                </a:solidFill>
                <a:highlight>
                  <a:srgbClr val="FFFF00"/>
                </a:highlight>
              </a:rPr>
              <a:t>interfaces</a:t>
            </a:r>
            <a:endParaRPr lang="en-CN" sz="1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F34D2B2F-356B-51D6-EA3F-BCB7AF7E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9" y="5099308"/>
            <a:ext cx="1739705" cy="757284"/>
          </a:xfrm>
          <a:prstGeom prst="rect">
            <a:avLst/>
          </a:prstGeom>
        </p:spPr>
      </p:pic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253D5F31-0D2A-A725-040E-EF483AA8A78B}"/>
              </a:ext>
            </a:extLst>
          </p:cNvPr>
          <p:cNvSpPr/>
          <p:nvPr/>
        </p:nvSpPr>
        <p:spPr>
          <a:xfrm>
            <a:off x="46158" y="4825695"/>
            <a:ext cx="1739706" cy="2893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containerd-shim-runc-v2</a:t>
            </a:r>
            <a:endParaRPr lang="en-CN" sz="1200" dirty="0">
              <a:solidFill>
                <a:sysClr val="windowText" lastClr="000000"/>
              </a:solidFill>
            </a:endParaRP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22551DF2-66C9-765A-925C-5A1052F68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844" y="5276393"/>
            <a:ext cx="1458727" cy="49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Kata Containers, The Next Evolution of Clear Containers ...">
            <a:extLst>
              <a:ext uri="{FF2B5EF4-FFF2-40B4-BE49-F238E27FC236}">
                <a16:creationId xmlns:a16="http://schemas.microsoft.com/office/drawing/2014/main" id="{97EFCC33-DE70-AD64-23AA-8D7DABE8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25" y="5192818"/>
            <a:ext cx="1998219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8">
            <a:extLst>
              <a:ext uri="{FF2B5EF4-FFF2-40B4-BE49-F238E27FC236}">
                <a16:creationId xmlns:a16="http://schemas.microsoft.com/office/drawing/2014/main" id="{7810817D-C4CB-849D-4444-10CD392BFE77}"/>
              </a:ext>
            </a:extLst>
          </p:cNvPr>
          <p:cNvSpPr/>
          <p:nvPr/>
        </p:nvSpPr>
        <p:spPr>
          <a:xfrm>
            <a:off x="2885458" y="3004488"/>
            <a:ext cx="2572765" cy="321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C35E8536-5B8B-F558-494C-71D43A79F851}"/>
              </a:ext>
            </a:extLst>
          </p:cNvPr>
          <p:cNvSpPr txBox="1"/>
          <p:nvPr/>
        </p:nvSpPr>
        <p:spPr>
          <a:xfrm>
            <a:off x="3014797" y="3011208"/>
            <a:ext cx="2443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Containerd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 sandbox </a:t>
            </a:r>
            <a:r>
              <a:rPr lang="en-CN" sz="1400" b="1">
                <a:solidFill>
                  <a:srgbClr val="FF0000"/>
                </a:solidFill>
                <a:highlight>
                  <a:srgbClr val="FFFF00"/>
                </a:highlight>
              </a:rPr>
              <a:t>interfaces</a:t>
            </a:r>
            <a:endParaRPr lang="en-CN" sz="1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0" name="Rounded Rectangle 27">
            <a:extLst>
              <a:ext uri="{FF2B5EF4-FFF2-40B4-BE49-F238E27FC236}">
                <a16:creationId xmlns:a16="http://schemas.microsoft.com/office/drawing/2014/main" id="{A5C97BBA-C015-5497-729F-AD3BE8DA973A}"/>
              </a:ext>
            </a:extLst>
          </p:cNvPr>
          <p:cNvSpPr/>
          <p:nvPr/>
        </p:nvSpPr>
        <p:spPr>
          <a:xfrm>
            <a:off x="1883568" y="4818638"/>
            <a:ext cx="1739706" cy="2893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containerd-shim-kata-v2</a:t>
            </a:r>
            <a:endParaRPr lang="en-CN" sz="1200" dirty="0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27">
            <a:extLst>
              <a:ext uri="{FF2B5EF4-FFF2-40B4-BE49-F238E27FC236}">
                <a16:creationId xmlns:a16="http://schemas.microsoft.com/office/drawing/2014/main" id="{09123F88-72A3-1F75-0CE4-7160D30CF673}"/>
              </a:ext>
            </a:extLst>
          </p:cNvPr>
          <p:cNvSpPr/>
          <p:nvPr/>
        </p:nvSpPr>
        <p:spPr>
          <a:xfrm>
            <a:off x="3735375" y="4825695"/>
            <a:ext cx="1820552" cy="2893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containerd-shim-runsc-v2</a:t>
            </a:r>
            <a:endParaRPr lang="en-CN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35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Sandbox API pushes arch transformation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72E0CC-D8AB-4E9E-4F3D-6F67E6034951}"/>
              </a:ext>
            </a:extLst>
          </p:cNvPr>
          <p:cNvSpPr txBox="1"/>
          <p:nvPr/>
        </p:nvSpPr>
        <p:spPr>
          <a:xfrm>
            <a:off x="3970785" y="6028660"/>
            <a:ext cx="37828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/>
              <a:t>Built-in Dragonball Case</a:t>
            </a:r>
          </a:p>
          <a:p>
            <a:pPr algn="ctr"/>
            <a:r>
              <a:rPr kumimoji="1" lang="en-US" altLang="zh-CN" b="1" dirty="0"/>
              <a:t>Decouple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Sandbox &amp; Container Logics</a:t>
            </a:r>
            <a:endParaRPr kumimoji="1" lang="zh-CN" altLang="en-US" b="1" dirty="0"/>
          </a:p>
        </p:txBody>
      </p:sp>
      <p:pic>
        <p:nvPicPr>
          <p:cNvPr id="16386" name="Picture 2" descr="image">
            <a:extLst>
              <a:ext uri="{FF2B5EF4-FFF2-40B4-BE49-F238E27FC236}">
                <a16:creationId xmlns:a16="http://schemas.microsoft.com/office/drawing/2014/main" id="{6AFA7902-B0C2-BD08-4F19-A92C0ED7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63" y="1192023"/>
            <a:ext cx="8529674" cy="46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69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Sandbox API pushes arch transformation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72E0CC-D8AB-4E9E-4F3D-6F67E6034951}"/>
              </a:ext>
            </a:extLst>
          </p:cNvPr>
          <p:cNvSpPr txBox="1"/>
          <p:nvPr/>
        </p:nvSpPr>
        <p:spPr>
          <a:xfrm>
            <a:off x="4536759" y="5119876"/>
            <a:ext cx="311848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dirty="0"/>
              <a:t>Non built-in VMM case</a:t>
            </a:r>
          </a:p>
          <a:p>
            <a:pPr algn="ctr"/>
            <a:r>
              <a:rPr kumimoji="1" lang="en-US" altLang="zh-CN" b="1" dirty="0"/>
              <a:t>No More shims</a:t>
            </a:r>
          </a:p>
          <a:p>
            <a:pPr algn="ctr"/>
            <a:r>
              <a:rPr kumimoji="1" lang="en-US" altLang="zh-CN" b="1" dirty="0"/>
              <a:t>1:N </a:t>
            </a:r>
            <a:r>
              <a:rPr kumimoji="1" lang="en-US" altLang="zh-CN" b="1" dirty="0" err="1"/>
              <a:t>sandboxer:pod</a:t>
            </a:r>
            <a:r>
              <a:rPr kumimoji="1" lang="en-US" altLang="zh-CN" b="1" dirty="0"/>
              <a:t> model</a:t>
            </a:r>
          </a:p>
          <a:p>
            <a:pPr algn="ctr"/>
            <a:r>
              <a:rPr kumimoji="1" lang="en-US" altLang="zh-CN" b="1" dirty="0"/>
              <a:t>IO through </a:t>
            </a:r>
            <a:r>
              <a:rPr kumimoji="1" lang="en-US" altLang="zh-CN" b="1" dirty="0" err="1"/>
              <a:t>fd</a:t>
            </a:r>
            <a:r>
              <a:rPr kumimoji="1" lang="en-US" altLang="zh-CN" b="1" dirty="0"/>
              <a:t> based </a:t>
            </a:r>
            <a:r>
              <a:rPr kumimoji="1" lang="en-US" altLang="zh-CN" b="1" dirty="0" err="1"/>
              <a:t>vsock</a:t>
            </a:r>
            <a:endParaRPr kumimoji="1"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93B399-A56A-311C-340A-8A276B71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89" y="1618909"/>
            <a:ext cx="11573540" cy="326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9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Benefits &amp; Performance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4731DCB-FC6E-232F-38FC-B8488DF31BF5}"/>
              </a:ext>
            </a:extLst>
          </p:cNvPr>
          <p:cNvSpPr txBox="1"/>
          <p:nvPr/>
        </p:nvSpPr>
        <p:spPr>
          <a:xfrm>
            <a:off x="718853" y="1308978"/>
            <a:ext cx="10419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>
                <a:highlight>
                  <a:srgbClr val="C0C0C0"/>
                </a:highlight>
              </a:rPr>
              <a:t>Pros</a:t>
            </a:r>
            <a:r>
              <a:rPr lang="en-CN" sz="2400" dirty="0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CN" sz="2400" b="0" i="0" dirty="0">
                <a:solidFill>
                  <a:srgbClr val="1F2328"/>
                </a:solidFill>
                <a:effectLst/>
                <a:latin typeface="-apple-system"/>
              </a:rPr>
              <a:t> No more intertwined logic with containers and sandbox (VM)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en" altLang="zh-CN" sz="2400" b="0" i="0" dirty="0">
                <a:solidFill>
                  <a:srgbClr val="1F2328"/>
                </a:solidFill>
                <a:effectLst/>
                <a:latin typeface="-apple-system"/>
              </a:rPr>
              <a:t>No more redundant pause container in Kata Containers when using Sandbox API.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1F2328"/>
                </a:solidFill>
                <a:latin typeface="-apple-system"/>
              </a:rPr>
              <a:t> </a:t>
            </a:r>
            <a:r>
              <a:rPr lang="en" altLang="zh-CN" sz="2400" b="0" i="0" dirty="0">
                <a:solidFill>
                  <a:srgbClr val="1F2328"/>
                </a:solidFill>
                <a:effectLst/>
                <a:latin typeface="-apple-system"/>
              </a:rPr>
              <a:t>Quicker startup time and less memory consumption with </a:t>
            </a:r>
            <a:r>
              <a:rPr lang="en" altLang="zh-CN" sz="2400" b="0" i="0" dirty="0" err="1">
                <a:solidFill>
                  <a:srgbClr val="1F2328"/>
                </a:solidFill>
                <a:effectLst/>
                <a:latin typeface="-apple-system"/>
              </a:rPr>
              <a:t>simplied</a:t>
            </a:r>
            <a:r>
              <a:rPr lang="en" altLang="zh-CN" sz="2400" b="0" i="0" dirty="0">
                <a:solidFill>
                  <a:srgbClr val="1F2328"/>
                </a:solidFill>
                <a:effectLst/>
                <a:latin typeface="-apple-system"/>
              </a:rPr>
              <a:t> architecture.</a:t>
            </a:r>
            <a:endParaRPr lang="en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E729E9-4042-45FB-9C36-FDD1269C9AB8}"/>
              </a:ext>
            </a:extLst>
          </p:cNvPr>
          <p:cNvSpPr txBox="1"/>
          <p:nvPr/>
        </p:nvSpPr>
        <p:spPr>
          <a:xfrm>
            <a:off x="3537162" y="3182782"/>
            <a:ext cx="4966418" cy="49243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7" tIns="91437" rIns="91437" bIns="91437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Kata</a:t>
            </a:r>
            <a:r>
              <a:rPr kumimoji="0" lang="zh-CN" altLang="en-US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 </a:t>
            </a:r>
            <a:r>
              <a:rPr kumimoji="0" lang="en-US" altLang="zh-CN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3</a:t>
            </a:r>
            <a:r>
              <a:rPr kumimoji="0" lang="zh-CN" altLang="en-US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 </a:t>
            </a:r>
            <a:r>
              <a:rPr lang="en-US" altLang="zh-CN" sz="2000" b="1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+ Dragonball</a:t>
            </a:r>
            <a:r>
              <a:rPr kumimoji="0" lang="zh-CN" altLang="en-US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 </a:t>
            </a:r>
            <a:r>
              <a:rPr kumimoji="0" lang="en-US" altLang="zh-CN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vs</a:t>
            </a:r>
            <a:r>
              <a:rPr kumimoji="0" lang="zh-CN" altLang="en-US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 </a:t>
            </a:r>
            <a:r>
              <a:rPr kumimoji="0" lang="en-US" altLang="zh-CN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Kata</a:t>
            </a:r>
            <a:r>
              <a:rPr kumimoji="0" lang="zh-CN" altLang="en-US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 </a:t>
            </a:r>
            <a:r>
              <a:rPr kumimoji="0" lang="en-US" altLang="zh-CN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2 + QEMU</a:t>
            </a:r>
            <a:r>
              <a:rPr kumimoji="0" lang="zh-CN" altLang="en-US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"/>
              </a:rPr>
              <a:t> 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4B92F6-C230-3929-BEB5-8499F5081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62605"/>
              </p:ext>
            </p:extLst>
          </p:nvPr>
        </p:nvGraphicFramePr>
        <p:xfrm>
          <a:off x="1020726" y="3869699"/>
          <a:ext cx="9703591" cy="13786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4827">
                  <a:extLst>
                    <a:ext uri="{9D8B030D-6E8A-4147-A177-3AD203B41FA5}">
                      <a16:colId xmlns:a16="http://schemas.microsoft.com/office/drawing/2014/main" val="286904032"/>
                    </a:ext>
                  </a:extLst>
                </a:gridCol>
                <a:gridCol w="2700670">
                  <a:extLst>
                    <a:ext uri="{9D8B030D-6E8A-4147-A177-3AD203B41FA5}">
                      <a16:colId xmlns:a16="http://schemas.microsoft.com/office/drawing/2014/main" val="2495773950"/>
                    </a:ext>
                  </a:extLst>
                </a:gridCol>
                <a:gridCol w="3728094">
                  <a:extLst>
                    <a:ext uri="{9D8B030D-6E8A-4147-A177-3AD203B41FA5}">
                      <a16:colId xmlns:a16="http://schemas.microsoft.com/office/drawing/2014/main" val="2597320329"/>
                    </a:ext>
                  </a:extLst>
                </a:gridCol>
              </a:tblGrid>
              <a:tr h="423608">
                <a:tc>
                  <a:txBody>
                    <a:bodyPr/>
                    <a:lstStyle/>
                    <a:p>
                      <a:r>
                        <a:rPr lang="en-US" altLang="zh-CN" sz="1800" b="0" i="0" dirty="0">
                          <a:latin typeface="Alibaba PuHuiTi M" pitchFamily="18" charset="-122"/>
                          <a:ea typeface="Alibaba PuHuiTi M" pitchFamily="18" charset="-122"/>
                          <a:cs typeface="Alibaba PuHuiTi M" pitchFamily="18" charset="-122"/>
                        </a:rPr>
                        <a:t>Test Item</a:t>
                      </a:r>
                      <a:endParaRPr lang="zh-CN" altLang="en-US" sz="1800" b="0" i="0" dirty="0">
                        <a:latin typeface="Alibaba PuHuiTi M" pitchFamily="18" charset="-122"/>
                        <a:ea typeface="Alibaba PuHuiTi M" pitchFamily="18" charset="-122"/>
                        <a:cs typeface="Alibaba PuHuiTi M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dirty="0">
                          <a:latin typeface="Alibaba PuHuiTi M" pitchFamily="18" charset="-122"/>
                          <a:ea typeface="Alibaba PuHuiTi M" pitchFamily="18" charset="-122"/>
                          <a:cs typeface="Alibaba PuHuiTi M" pitchFamily="18" charset="-122"/>
                        </a:rPr>
                        <a:t>Kata Container 3.0.0 </a:t>
                      </a:r>
                      <a:endParaRPr lang="zh-CN" altLang="en-US" sz="1800" b="0" i="0" dirty="0">
                        <a:latin typeface="Alibaba PuHuiTi M" pitchFamily="18" charset="-122"/>
                        <a:ea typeface="Alibaba PuHuiTi M" pitchFamily="18" charset="-122"/>
                        <a:cs typeface="Alibaba PuHuiTi M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dirty="0">
                          <a:latin typeface="Alibaba PuHuiTi M" pitchFamily="18" charset="-122"/>
                          <a:ea typeface="Alibaba PuHuiTi M" pitchFamily="18" charset="-122"/>
                          <a:cs typeface="Alibaba PuHuiTi M" pitchFamily="18" charset="-122"/>
                        </a:rPr>
                        <a:t>Kata Container 2.4.3</a:t>
                      </a:r>
                      <a:endParaRPr lang="zh-CN" altLang="en-US" sz="1800" b="0" i="0" dirty="0">
                        <a:latin typeface="Alibaba PuHuiTi M" pitchFamily="18" charset="-122"/>
                        <a:ea typeface="Alibaba PuHuiTi M" pitchFamily="18" charset="-122"/>
                        <a:cs typeface="Alibaba PuHuiTi M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09932"/>
                  </a:ext>
                </a:extLst>
              </a:tr>
              <a:tr h="375955">
                <a:tc>
                  <a:txBody>
                    <a:bodyPr/>
                    <a:lstStyle/>
                    <a:p>
                      <a:r>
                        <a:rPr lang="en-US" altLang="zh-CN" sz="16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Single container boot up time</a:t>
                      </a:r>
                      <a:endParaRPr lang="zh-CN" altLang="en-US" sz="16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354ms</a:t>
                      </a:r>
                      <a:endParaRPr lang="zh-CN" altLang="en-US" sz="16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709ms</a:t>
                      </a:r>
                      <a:endParaRPr lang="zh-CN" altLang="en-US" sz="16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867261"/>
                  </a:ext>
                </a:extLst>
              </a:tr>
              <a:tr h="375955">
                <a:tc>
                  <a:txBody>
                    <a:bodyPr/>
                    <a:lstStyle/>
                    <a:p>
                      <a:r>
                        <a:rPr lang="en-US" altLang="zh-CN" sz="16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100 containers </a:t>
                      </a:r>
                    </a:p>
                    <a:p>
                      <a:r>
                        <a:rPr lang="en-US" altLang="zh-CN" sz="16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Memory consumption</a:t>
                      </a:r>
                      <a:endParaRPr lang="zh-CN" altLang="en-US" sz="16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6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9,501,144KB</a:t>
                      </a:r>
                      <a:endParaRPr lang="zh-CN" altLang="en-US" sz="16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1600" b="0" i="0" dirty="0"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18,001,884KB</a:t>
                      </a:r>
                      <a:endParaRPr lang="zh-CN" altLang="en-US" sz="1600" b="0" i="0" dirty="0"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3846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75FF47C-E4B5-0C6E-62E4-CFEE8AFBA88C}"/>
              </a:ext>
            </a:extLst>
          </p:cNvPr>
          <p:cNvSpPr txBox="1"/>
          <p:nvPr/>
        </p:nvSpPr>
        <p:spPr>
          <a:xfrm>
            <a:off x="3141508" y="5338687"/>
            <a:ext cx="1702704" cy="132343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7" tIns="91437" rIns="91437" bIns="91437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dirty="0">
                <a:solidFill>
                  <a:schemeClr val="accent2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1.8X</a:t>
            </a:r>
            <a:r>
              <a:rPr lang="zh-CN" altLang="en-US" sz="800" dirty="0">
                <a:solidFill>
                  <a:schemeClr val="accent2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endParaRPr lang="en-US" altLang="zh-CN" sz="800" dirty="0">
              <a:solidFill>
                <a:schemeClr val="accent2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Helvetica"/>
              </a:rPr>
              <a:t>Lighter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Helvetic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6C05212-9356-4D61-9EC2-0A26210D0E50}"/>
              </a:ext>
            </a:extLst>
          </p:cNvPr>
          <p:cNvSpPr txBox="1"/>
          <p:nvPr/>
        </p:nvSpPr>
        <p:spPr>
          <a:xfrm>
            <a:off x="6496438" y="5338686"/>
            <a:ext cx="1702704" cy="132343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7" tIns="91437" rIns="91437" bIns="91437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5400" dirty="0">
                <a:solidFill>
                  <a:schemeClr val="accent2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2.0X</a:t>
            </a:r>
            <a:r>
              <a:rPr lang="zh-CN" altLang="en-US" sz="800" dirty="0">
                <a:solidFill>
                  <a:schemeClr val="accent2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endParaRPr lang="en-US" altLang="zh-CN" sz="800" dirty="0">
              <a:solidFill>
                <a:schemeClr val="accent2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Helvetica"/>
              </a:rPr>
              <a:t>Faster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47825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71D3-42FA-3B9D-3506-F6DCC79427B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Summary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0674EC-DF70-6439-7B2C-B70CAB7B6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79" y="1253335"/>
            <a:ext cx="8551121" cy="43513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0E7D89-B5F0-3587-4F57-EF74431A48C5}"/>
              </a:ext>
            </a:extLst>
          </p:cNvPr>
          <p:cNvSpPr txBox="1"/>
          <p:nvPr/>
        </p:nvSpPr>
        <p:spPr>
          <a:xfrm>
            <a:off x="1236250" y="5739721"/>
            <a:ext cx="93224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800" dirty="0">
                <a:solidFill>
                  <a:srgbClr val="333333"/>
                </a:solidFill>
                <a:effectLst/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The seemingly insignificant interfaces have witnessed the journey of cloud native development.</a:t>
            </a:r>
            <a:endParaRPr lang="zh-CN" altLang="en-US" sz="28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6DEC58-99F9-A941-8DFA-33AA5083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797"/>
            <a:ext cx="1632381" cy="9684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07A16C-8FD2-DB7D-3EC1-DF0917FC4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773" y="4058621"/>
            <a:ext cx="1879923" cy="1167090"/>
          </a:xfrm>
          <a:prstGeom prst="rect">
            <a:avLst/>
          </a:prstGeom>
        </p:spPr>
      </p:pic>
      <p:sp>
        <p:nvSpPr>
          <p:cNvPr id="8" name="左右箭头 7">
            <a:extLst>
              <a:ext uri="{FF2B5EF4-FFF2-40B4-BE49-F238E27FC236}">
                <a16:creationId xmlns:a16="http://schemas.microsoft.com/office/drawing/2014/main" id="{209A13C5-F9B7-0C37-9758-EE7E3410D270}"/>
              </a:ext>
            </a:extLst>
          </p:cNvPr>
          <p:cNvSpPr/>
          <p:nvPr/>
        </p:nvSpPr>
        <p:spPr>
          <a:xfrm rot="5400000">
            <a:off x="266425" y="3255366"/>
            <a:ext cx="1099529" cy="236869"/>
          </a:xfrm>
          <a:prstGeom prst="left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563561-AD28-2EE3-4DA3-2051FBB42C75}"/>
              </a:ext>
            </a:extLst>
          </p:cNvPr>
          <p:cNvSpPr txBox="1"/>
          <p:nvPr/>
        </p:nvSpPr>
        <p:spPr>
          <a:xfrm>
            <a:off x="1543768" y="2257986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Shim V1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E37279-66B2-5B8C-4856-A53CD851987F}"/>
              </a:ext>
            </a:extLst>
          </p:cNvPr>
          <p:cNvSpPr txBox="1"/>
          <p:nvPr/>
        </p:nvSpPr>
        <p:spPr>
          <a:xfrm>
            <a:off x="1537964" y="302800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Shim V2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5663BD-79FA-0ADC-5F60-E64A6B175FDA}"/>
              </a:ext>
            </a:extLst>
          </p:cNvPr>
          <p:cNvSpPr txBox="1"/>
          <p:nvPr/>
        </p:nvSpPr>
        <p:spPr>
          <a:xfrm>
            <a:off x="1335766" y="3912909"/>
            <a:ext cx="134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Sandbox API</a:t>
            </a:r>
            <a:endParaRPr kumimoji="1"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A2FEAE6-6987-5B90-CAFE-68D263DCAAA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013415" y="2627318"/>
            <a:ext cx="5804" cy="400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2C9DDED-5B24-F505-E3EC-8D4A345ACE11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2008547" y="3397339"/>
            <a:ext cx="4868" cy="515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8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Kata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Containers 3.0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X AI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A04090-7DCD-2B1F-FD90-A44EA8FDE132}"/>
              </a:ext>
            </a:extLst>
          </p:cNvPr>
          <p:cNvSpPr txBox="1"/>
          <p:nvPr/>
        </p:nvSpPr>
        <p:spPr>
          <a:xfrm>
            <a:off x="3145205" y="3207569"/>
            <a:ext cx="548419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Demo</a:t>
            </a:r>
          </a:p>
          <a:p>
            <a:pPr algn="ctr"/>
            <a:r>
              <a:rPr kumimoji="1"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Kata Containers 3.0 running Sandbox API</a:t>
            </a:r>
            <a:endParaRPr kumimoji="1" lang="zh-CN" altLang="en-US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998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Kata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Containers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A04090-7DCD-2B1F-FD90-A44EA8FDE132}"/>
              </a:ext>
            </a:extLst>
          </p:cNvPr>
          <p:cNvSpPr txBox="1"/>
          <p:nvPr/>
        </p:nvSpPr>
        <p:spPr>
          <a:xfrm>
            <a:off x="4700945" y="2732784"/>
            <a:ext cx="23551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Thank you</a:t>
            </a:r>
            <a:r>
              <a:rPr kumimoji="1" lang="zh-CN" altLang="en-US" sz="3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endParaRPr kumimoji="1" lang="en-US" altLang="zh-CN" sz="32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algn="ctr"/>
            <a:r>
              <a:rPr kumimoji="1" lang="en-US" altLang="zh-CN" sz="3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&amp;</a:t>
            </a:r>
            <a:r>
              <a:rPr kumimoji="1" lang="zh-CN" altLang="en-US" sz="3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endParaRPr kumimoji="1" lang="en-US" altLang="zh-CN" sz="32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algn="ctr"/>
            <a:r>
              <a:rPr kumimoji="1" lang="en-US" altLang="zh-CN" sz="3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QA</a:t>
            </a:r>
            <a:endParaRPr kumimoji="1" lang="zh-CN" altLang="en-US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04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Container Runtime Universe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BE9CDD-E2EE-DC5B-EE86-AD64899A8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453" y="1371002"/>
            <a:ext cx="2612932" cy="16221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DF03AC-CA1F-9636-A874-E5C66042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0" y="1296065"/>
            <a:ext cx="2762631" cy="15930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25CACD-8DBF-FDF3-A21A-AFAE31D9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789" y="3525606"/>
            <a:ext cx="2390832" cy="14327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A31831F-A53D-FBA1-DA8D-85DA95A36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24" y="2668621"/>
            <a:ext cx="3479800" cy="1841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A50AA4-6833-C536-0A5A-D78774DA0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686" y="1390695"/>
            <a:ext cx="3017928" cy="17904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48971BB-1F52-9979-8F85-048E13B527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37"/>
          <a:stretch/>
        </p:blipFill>
        <p:spPr>
          <a:xfrm>
            <a:off x="7600506" y="1608016"/>
            <a:ext cx="2094879" cy="12810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BA04090-7DCD-2B1F-FD90-A44EA8FDE132}"/>
              </a:ext>
            </a:extLst>
          </p:cNvPr>
          <p:cNvSpPr txBox="1"/>
          <p:nvPr/>
        </p:nvSpPr>
        <p:spPr>
          <a:xfrm>
            <a:off x="2289961" y="5828122"/>
            <a:ext cx="6915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We have a whole universe of “container runtimes”…</a:t>
            </a:r>
          </a:p>
          <a:p>
            <a:pPr algn="ctr"/>
            <a:r>
              <a:rPr kumimoji="1"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But how do them work together?</a:t>
            </a:r>
            <a:endParaRPr kumimoji="1" lang="zh-CN" altLang="en-US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1026" name="Picture 2" descr="Docker - Crunchbase Company Profile &amp; Funding">
            <a:extLst>
              <a:ext uri="{FF2B5EF4-FFF2-40B4-BE49-F238E27FC236}">
                <a16:creationId xmlns:a16="http://schemas.microsoft.com/office/drawing/2014/main" id="{C48D1FD8-4F2F-E672-2E51-91E45050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54" y="3429000"/>
            <a:ext cx="1851281" cy="158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ula-build Code Analysis">
            <a:extLst>
              <a:ext uri="{FF2B5EF4-FFF2-40B4-BE49-F238E27FC236}">
                <a16:creationId xmlns:a16="http://schemas.microsoft.com/office/drawing/2014/main" id="{E8F0CBA8-400E-B672-C1C6-F2298F986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67" y="3621641"/>
            <a:ext cx="278795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725FF7-E260-30DC-2214-9443DD3B99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7251" y="1390695"/>
            <a:ext cx="2696784" cy="179048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01D669-FDDA-EFE9-021B-B2391B51CA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224" y="4089677"/>
            <a:ext cx="3507495" cy="11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0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299914" y="-105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story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begins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with the interfaces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2" name="云形标注 1">
            <a:extLst>
              <a:ext uri="{FF2B5EF4-FFF2-40B4-BE49-F238E27FC236}">
                <a16:creationId xmlns:a16="http://schemas.microsoft.com/office/drawing/2014/main" id="{32D51970-7909-BA3D-A10F-0963D6C03370}"/>
              </a:ext>
            </a:extLst>
          </p:cNvPr>
          <p:cNvSpPr/>
          <p:nvPr/>
        </p:nvSpPr>
        <p:spPr>
          <a:xfrm>
            <a:off x="1468074" y="1206250"/>
            <a:ext cx="3632432" cy="1019262"/>
          </a:xfrm>
          <a:prstGeom prst="cloud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16CCC0-D609-F91E-73A4-CDFB61D9B357}"/>
              </a:ext>
            </a:extLst>
          </p:cNvPr>
          <p:cNvSpPr txBox="1"/>
          <p:nvPr/>
        </p:nvSpPr>
        <p:spPr>
          <a:xfrm>
            <a:off x="1876647" y="1351898"/>
            <a:ext cx="270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 need a universal way</a:t>
            </a:r>
          </a:p>
          <a:p>
            <a:r>
              <a:rPr kumimoji="1" lang="en-US" altLang="zh-CN" dirty="0"/>
              <a:t>in container specification…</a:t>
            </a:r>
            <a:endParaRPr kumimoji="1" lang="zh-CN" altLang="en-US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A4E60BA6-18B8-D61C-AD3B-04D4684C3BBB}"/>
              </a:ext>
            </a:extLst>
          </p:cNvPr>
          <p:cNvSpPr/>
          <p:nvPr/>
        </p:nvSpPr>
        <p:spPr>
          <a:xfrm>
            <a:off x="5167618" y="2348917"/>
            <a:ext cx="1468074" cy="268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6D9FCC-8D36-2AAA-CC4F-36F421897322}"/>
              </a:ext>
            </a:extLst>
          </p:cNvPr>
          <p:cNvSpPr txBox="1"/>
          <p:nvPr/>
        </p:nvSpPr>
        <p:spPr>
          <a:xfrm>
            <a:off x="5100506" y="203977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Here comes…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ABB97B-BE29-F434-D847-10AC570D2762}"/>
              </a:ext>
            </a:extLst>
          </p:cNvPr>
          <p:cNvSpPr txBox="1"/>
          <p:nvPr/>
        </p:nvSpPr>
        <p:spPr>
          <a:xfrm>
            <a:off x="7646658" y="2394789"/>
            <a:ext cx="253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Open Container </a:t>
            </a:r>
            <a:r>
              <a:rPr kumimoji="1" lang="en-US" altLang="zh-CN" u="sng" dirty="0"/>
              <a:t>Initiative</a:t>
            </a:r>
            <a:endParaRPr kumimoji="1" lang="zh-CN" altLang="en-US" u="sng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283195-FFB5-F97D-1134-37910792F2A1}"/>
              </a:ext>
            </a:extLst>
          </p:cNvPr>
          <p:cNvSpPr txBox="1"/>
          <p:nvPr/>
        </p:nvSpPr>
        <p:spPr>
          <a:xfrm>
            <a:off x="7787668" y="196390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O</a:t>
            </a:r>
            <a:endParaRPr kumimoji="1"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E61468-6040-D121-B25A-E73928815127}"/>
              </a:ext>
            </a:extLst>
          </p:cNvPr>
          <p:cNvSpPr txBox="1"/>
          <p:nvPr/>
        </p:nvSpPr>
        <p:spPr>
          <a:xfrm>
            <a:off x="8574659" y="1963726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</a:t>
            </a:r>
            <a:endParaRPr kumimoji="1"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DAF8A9-3818-6A85-739B-C4A332B903F9}"/>
              </a:ext>
            </a:extLst>
          </p:cNvPr>
          <p:cNvSpPr txBox="1"/>
          <p:nvPr/>
        </p:nvSpPr>
        <p:spPr>
          <a:xfrm>
            <a:off x="9515011" y="1982970"/>
            <a:ext cx="26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</a:t>
            </a:r>
            <a:endParaRPr kumimoji="1" lang="zh-CN" altLang="en-US" sz="2800" b="1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2FAB0F3-2743-8E2F-331D-BAE0B6D5F4C9}"/>
              </a:ext>
            </a:extLst>
          </p:cNvPr>
          <p:cNvCxnSpPr>
            <a:cxnSpLocks/>
          </p:cNvCxnSpPr>
          <p:nvPr/>
        </p:nvCxnSpPr>
        <p:spPr>
          <a:xfrm>
            <a:off x="744279" y="3429000"/>
            <a:ext cx="10419907" cy="1799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FD611B8-A5C8-B4D2-06C5-BBFC8591CF36}"/>
              </a:ext>
            </a:extLst>
          </p:cNvPr>
          <p:cNvSpPr txBox="1"/>
          <p:nvPr/>
        </p:nvSpPr>
        <p:spPr>
          <a:xfrm>
            <a:off x="2373188" y="3725999"/>
            <a:ext cx="6369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OCI = Runtime + Image + Distribution Specification</a:t>
            </a:r>
            <a:endParaRPr kumimoji="1" lang="zh-CN" altLang="en-US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DA26B98-B762-B23E-71E5-8723CB72B49C}"/>
              </a:ext>
            </a:extLst>
          </p:cNvPr>
          <p:cNvSpPr/>
          <p:nvPr/>
        </p:nvSpPr>
        <p:spPr>
          <a:xfrm>
            <a:off x="1041991" y="2452683"/>
            <a:ext cx="1669312" cy="4767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Industry</a:t>
            </a:r>
            <a:endParaRPr kumimoji="1" lang="zh-CN" altLang="en-US" dirty="0"/>
          </a:p>
        </p:txBody>
      </p:sp>
      <p:pic>
        <p:nvPicPr>
          <p:cNvPr id="11" name="Picture 2" descr="Docker - Crunchbase Company Profile &amp; Funding">
            <a:extLst>
              <a:ext uri="{FF2B5EF4-FFF2-40B4-BE49-F238E27FC236}">
                <a16:creationId xmlns:a16="http://schemas.microsoft.com/office/drawing/2014/main" id="{116E2099-00E1-3728-83B5-5F2951E2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66" y="2636327"/>
            <a:ext cx="741025" cy="63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407F01-20FC-B69B-F394-E32BEEE2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714" y="2670293"/>
            <a:ext cx="932756" cy="61928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EF348C4-8E17-93F8-11D9-FE4219513F9B}"/>
              </a:ext>
            </a:extLst>
          </p:cNvPr>
          <p:cNvSpPr txBox="1"/>
          <p:nvPr/>
        </p:nvSpPr>
        <p:spPr>
          <a:xfrm>
            <a:off x="6300710" y="278296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3EFE482-E299-066D-3019-7B8A62BD6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14" y="4212829"/>
            <a:ext cx="3848100" cy="14478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529F741-40AC-2FC2-B955-508263CF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586" y="4236805"/>
            <a:ext cx="3746500" cy="1473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C7EC4F-BD2D-5948-0E45-4D0C28781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980" y="4230767"/>
            <a:ext cx="3784600" cy="14986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5835A9-A806-8331-C27C-5EE263630BD0}"/>
              </a:ext>
            </a:extLst>
          </p:cNvPr>
          <p:cNvSpPr txBox="1"/>
          <p:nvPr/>
        </p:nvSpPr>
        <p:spPr>
          <a:xfrm>
            <a:off x="8203862" y="287031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Year 2015</a:t>
            </a:r>
            <a:endParaRPr kumimoji="1" lang="zh-CN" altLang="en-US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01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299914" y="-105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The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story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begins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with the interfaces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4098" name="Picture 2" descr="New Kubernetes 1.26 release boosts security, storage, teases dynamic  resource allocation | VentureBeat">
            <a:extLst>
              <a:ext uri="{FF2B5EF4-FFF2-40B4-BE49-F238E27FC236}">
                <a16:creationId xmlns:a16="http://schemas.microsoft.com/office/drawing/2014/main" id="{EDFC57AB-8392-76E6-BAB6-2F1BC06C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64" y="2256386"/>
            <a:ext cx="1838938" cy="9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云形标注 1">
            <a:extLst>
              <a:ext uri="{FF2B5EF4-FFF2-40B4-BE49-F238E27FC236}">
                <a16:creationId xmlns:a16="http://schemas.microsoft.com/office/drawing/2014/main" id="{32D51970-7909-BA3D-A10F-0963D6C03370}"/>
              </a:ext>
            </a:extLst>
          </p:cNvPr>
          <p:cNvSpPr/>
          <p:nvPr/>
        </p:nvSpPr>
        <p:spPr>
          <a:xfrm>
            <a:off x="1468074" y="1206250"/>
            <a:ext cx="3369578" cy="1050136"/>
          </a:xfrm>
          <a:prstGeom prst="cloudCallou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16CCC0-D609-F91E-73A4-CDFB61D9B357}"/>
              </a:ext>
            </a:extLst>
          </p:cNvPr>
          <p:cNvSpPr txBox="1"/>
          <p:nvPr/>
        </p:nvSpPr>
        <p:spPr>
          <a:xfrm>
            <a:off x="2005544" y="1339409"/>
            <a:ext cx="2373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 need a universal way</a:t>
            </a:r>
          </a:p>
          <a:p>
            <a:r>
              <a:rPr kumimoji="1" lang="en-US" altLang="zh-CN" dirty="0"/>
              <a:t>to manage containers…</a:t>
            </a:r>
            <a:endParaRPr kumimoji="1" lang="zh-CN" altLang="en-US" dirty="0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A4E60BA6-18B8-D61C-AD3B-04D4684C3BBB}"/>
              </a:ext>
            </a:extLst>
          </p:cNvPr>
          <p:cNvSpPr/>
          <p:nvPr/>
        </p:nvSpPr>
        <p:spPr>
          <a:xfrm>
            <a:off x="5167618" y="2348917"/>
            <a:ext cx="1468074" cy="268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6D9FCC-8D36-2AAA-CC4F-36F421897322}"/>
              </a:ext>
            </a:extLst>
          </p:cNvPr>
          <p:cNvSpPr txBox="1"/>
          <p:nvPr/>
        </p:nvSpPr>
        <p:spPr>
          <a:xfrm>
            <a:off x="5100506" y="2039776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Here comes…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ABB97B-BE29-F434-D847-10AC570D2762}"/>
              </a:ext>
            </a:extLst>
          </p:cNvPr>
          <p:cNvSpPr txBox="1"/>
          <p:nvPr/>
        </p:nvSpPr>
        <p:spPr>
          <a:xfrm>
            <a:off x="7397447" y="2397559"/>
            <a:ext cx="28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Container Runtime </a:t>
            </a:r>
            <a:r>
              <a:rPr kumimoji="1" lang="en-US" altLang="zh-CN" u="sng" dirty="0"/>
              <a:t>Interface</a:t>
            </a:r>
            <a:endParaRPr kumimoji="1" lang="zh-CN" altLang="en-US" u="sng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283195-FFB5-F97D-1134-37910792F2A1}"/>
              </a:ext>
            </a:extLst>
          </p:cNvPr>
          <p:cNvSpPr txBox="1"/>
          <p:nvPr/>
        </p:nvSpPr>
        <p:spPr>
          <a:xfrm>
            <a:off x="7717821" y="2039776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C</a:t>
            </a:r>
            <a:endParaRPr kumimoji="1"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E61468-6040-D121-B25A-E73928815127}"/>
              </a:ext>
            </a:extLst>
          </p:cNvPr>
          <p:cNvSpPr txBox="1"/>
          <p:nvPr/>
        </p:nvSpPr>
        <p:spPr>
          <a:xfrm>
            <a:off x="8539815" y="2039776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R</a:t>
            </a:r>
            <a:endParaRPr kumimoji="1"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DAF8A9-3818-6A85-739B-C4A332B903F9}"/>
              </a:ext>
            </a:extLst>
          </p:cNvPr>
          <p:cNvSpPr txBox="1"/>
          <p:nvPr/>
        </p:nvSpPr>
        <p:spPr>
          <a:xfrm>
            <a:off x="9489877" y="2059005"/>
            <a:ext cx="26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I</a:t>
            </a:r>
            <a:endParaRPr kumimoji="1" lang="zh-CN" altLang="en-US" sz="2800" b="1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52FAB0F3-2743-8E2F-331D-BAE0B6D5F4C9}"/>
              </a:ext>
            </a:extLst>
          </p:cNvPr>
          <p:cNvCxnSpPr>
            <a:cxnSpLocks/>
          </p:cNvCxnSpPr>
          <p:nvPr/>
        </p:nvCxnSpPr>
        <p:spPr>
          <a:xfrm>
            <a:off x="744279" y="3429000"/>
            <a:ext cx="10419907" cy="17995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60CB4BE-8ED2-1632-7B3C-7B662C63C9B9}"/>
              </a:ext>
            </a:extLst>
          </p:cNvPr>
          <p:cNvSpPr txBox="1"/>
          <p:nvPr/>
        </p:nvSpPr>
        <p:spPr>
          <a:xfrm>
            <a:off x="299914" y="4379343"/>
            <a:ext cx="642034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Sandbox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Start first, end last. Isolated Pod Resource.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Acquire resource needed for running child containers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E.g.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runc</a:t>
            </a: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Container: Infra container  + pod </a:t>
            </a:r>
            <a:r>
              <a:rPr kumimoji="1" lang="en-US" altLang="zh-CN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cgroup</a:t>
            </a:r>
            <a:endParaRPr kumimoji="1" lang="en-US" altLang="zh-CN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Kata Container: Micro VM.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D611B8-A5C8-B4D2-06C5-BBFC8591CF36}"/>
              </a:ext>
            </a:extLst>
          </p:cNvPr>
          <p:cNvSpPr txBox="1"/>
          <p:nvPr/>
        </p:nvSpPr>
        <p:spPr>
          <a:xfrm>
            <a:off x="299914" y="3820853"/>
            <a:ext cx="6764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CRI = Mgt Interface for  Sandbox + Container + Image </a:t>
            </a:r>
            <a:endParaRPr kumimoji="1" lang="zh-CN" altLang="en-US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838F1C6-7484-5A41-374C-6E0343E23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56" y="3602117"/>
            <a:ext cx="5272044" cy="2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0E20CB-236C-10C4-E71C-F6E9BECA2D71}"/>
              </a:ext>
            </a:extLst>
          </p:cNvPr>
          <p:cNvSpPr txBox="1"/>
          <p:nvPr/>
        </p:nvSpPr>
        <p:spPr>
          <a:xfrm>
            <a:off x="8203862" y="287031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Year 2016</a:t>
            </a:r>
            <a:endParaRPr kumimoji="1" lang="zh-CN" altLang="en-US" sz="20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155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Interfaces define ecosystem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06FBF7-EE1F-6A6D-3FC0-863DD620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37" y="1055836"/>
            <a:ext cx="9643542" cy="49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0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It’s all about interfaces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A04090-7DCD-2B1F-FD90-A44EA8FDE132}"/>
              </a:ext>
            </a:extLst>
          </p:cNvPr>
          <p:cNvSpPr txBox="1"/>
          <p:nvPr/>
        </p:nvSpPr>
        <p:spPr>
          <a:xfrm>
            <a:off x="1740480" y="3914927"/>
            <a:ext cx="87110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b="1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Let’s take a loot at the journey for </a:t>
            </a:r>
          </a:p>
          <a:p>
            <a:pPr algn="ctr"/>
            <a:r>
              <a:rPr kumimoji="1" lang="en-US" altLang="zh-CN" sz="2800" b="1" dirty="0" err="1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Containerd</a:t>
            </a:r>
            <a:r>
              <a:rPr kumimoji="1" lang="en-US" altLang="zh-CN" sz="2800" b="1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 &amp; Kata Containers Interface evolution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0D4116-59D7-6B47-19A1-99F45BBD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763" y="2441032"/>
            <a:ext cx="1890846" cy="11218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0D9DDA-EFA3-6A67-25C8-034141F2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301" y="2293516"/>
            <a:ext cx="2092584" cy="1299114"/>
          </a:xfrm>
          <a:prstGeom prst="rect">
            <a:avLst/>
          </a:prstGeom>
        </p:spPr>
      </p:pic>
      <p:sp>
        <p:nvSpPr>
          <p:cNvPr id="12" name="左右箭头 11">
            <a:extLst>
              <a:ext uri="{FF2B5EF4-FFF2-40B4-BE49-F238E27FC236}">
                <a16:creationId xmlns:a16="http://schemas.microsoft.com/office/drawing/2014/main" id="{8BF16DEA-DBAD-1CDF-D554-93B10A379599}"/>
              </a:ext>
            </a:extLst>
          </p:cNvPr>
          <p:cNvSpPr/>
          <p:nvPr/>
        </p:nvSpPr>
        <p:spPr>
          <a:xfrm>
            <a:off x="5184533" y="2943073"/>
            <a:ext cx="1635369" cy="211015"/>
          </a:xfrm>
          <a:prstGeom prst="left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279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What is Kata Container?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D1F9A50-0B28-44C2-6BDA-FD67CD6F629E}"/>
              </a:ext>
            </a:extLst>
          </p:cNvPr>
          <p:cNvSpPr txBox="1"/>
          <p:nvPr/>
        </p:nvSpPr>
        <p:spPr>
          <a:xfrm>
            <a:off x="2125540" y="1247613"/>
            <a:ext cx="74316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Speed of containers, security of VMs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0FFAAC6F-35C3-BD39-451E-DD7CF44C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05" y="1887978"/>
            <a:ext cx="11299728" cy="44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1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Once Upon A Time: Kata Initial Era (2017)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994B4-7821-DFF5-4194-B2AE95E8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65" y="1192023"/>
            <a:ext cx="9402870" cy="49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78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26297</TotalTime>
  <Words>711</Words>
  <Application>Microsoft Macintosh PowerPoint</Application>
  <PresentationFormat>宽屏</PresentationFormat>
  <Paragraphs>159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-apple-system</vt:lpstr>
      <vt:lpstr>Alibaba PuHuiTi B</vt:lpstr>
      <vt:lpstr>Alibaba PuHuiTi H</vt:lpstr>
      <vt:lpstr>Alibaba PuHuiTi L</vt:lpstr>
      <vt:lpstr>Alibaba PuHuiTi M</vt:lpstr>
      <vt:lpstr>Alibaba PuHuiTi R</vt:lpstr>
      <vt:lpstr>Clarity City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Microsoft Office User</cp:lastModifiedBy>
  <cp:revision>82</cp:revision>
  <dcterms:created xsi:type="dcterms:W3CDTF">2019-07-29T21:37:05Z</dcterms:created>
  <dcterms:modified xsi:type="dcterms:W3CDTF">2023-09-30T15:30:24Z</dcterms:modified>
</cp:coreProperties>
</file>